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3" Type="http://schemas.openxmlformats.org/officeDocument/2006/relationships/viewProps" Target="viewProps.xml" /><Relationship Id="rId3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5" Type="http://schemas.openxmlformats.org/officeDocument/2006/relationships/tableStyles" Target="tableStyles.xml" /><Relationship Id="rId3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gplot2.tidyverse.org/reference/" TargetMode="External" /><Relationship Id="rId3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rmarkdown.rstudio.co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gif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4ds.had.co.nz" TargetMode="External" /><Relationship Id="rId3" Type="http://schemas.openxmlformats.org/officeDocument/2006/relationships/hyperlink" Target="https://stackoverflow.co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cdc.gov/hai/eip/haicviz.html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4ds.had.co.nz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SHEA Spring 2024 Data Visualization Demo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Matthew Ziegler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2024-03-26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-start with your data -pipe your data to ggplot - ggpplot() -define the aesthetics either globally or individually by plot - aes() -add your plots and labels - geom_line() + labs()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dat_cdiff_line_plot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dat_cdiff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"CDI 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pic>
        <p:nvPicPr>
          <p:cNvPr descr="shea24_demo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-Don’t like lines? - </a:t>
            </a:r>
            <a:r>
              <a:rPr>
                <a:hlinkClick r:id="rId2"/>
              </a:rPr>
              <a:t>https://ggplot2.tidyverse.org/reference/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"CDI 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hea24_demo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more complicated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dat_cdiff_cat_plot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"/Users/mattz/Documents/GitHub/shea24_demo/HAICViz_-_CDI_20240214.csv"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(topic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 rates (cases per 100,000)"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cat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case_when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"years"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"age"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"Male|Female"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"sex"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"White|Non-white"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"race"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(cat))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separate</a:t>
            </a:r>
            <a:r>
              <a:rPr>
                <a:latin typeface="Courier"/>
              </a:rPr>
              <a:t>(series, </a:t>
            </a:r>
            <a:r>
              <a:rPr>
                <a:solidFill>
                  <a:srgbClr val="7D9029"/>
                </a:solidFill>
                <a:latin typeface="Courier"/>
              </a:rPr>
              <a:t>into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"category"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"group"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sep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 - 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interaction</a:t>
            </a:r>
            <a:r>
              <a:rPr>
                <a:latin typeface="Courier"/>
              </a:rPr>
              <a:t>(group, category),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category, </a:t>
            </a:r>
            <a:r>
              <a:rPr>
                <a:solidFill>
                  <a:srgbClr val="7D9029"/>
                </a:solidFill>
                <a:latin typeface="Courier"/>
              </a:rPr>
              <a:t>col =</a:t>
            </a:r>
            <a:r>
              <a:rPr>
                <a:latin typeface="Courier"/>
              </a:rPr>
              <a:t> group, 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angle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vjust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vars</a:t>
            </a:r>
            <a:r>
              <a:rPr>
                <a:latin typeface="Courier"/>
              </a:rPr>
              <a:t>(cat))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"C.difficile Infection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 rates (cases per 100,000)"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little more complicated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dat_cdiff_cat_plot</a:t>
            </a:r>
          </a:p>
        </p:txBody>
      </p:sp>
      <p:pic>
        <p:nvPicPr>
          <p:cNvPr descr="shea24_demo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and annotating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(gghighlight)</a:t>
            </a:r>
          </a:p>
          <a:p>
            <a:pPr lvl="0" indent="0">
              <a:buNone/>
            </a:pPr>
            <a:r>
              <a:rPr>
                <a:latin typeface="Courier"/>
              </a:rPr>
              <a:t>dat_mdrgn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"/Users/mattz/Documents/GitHub/shea24_demo/HAICViz_-_MuGSI_20240330.csv"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keep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case_when</a:t>
            </a:r>
            <a:r>
              <a:rPr>
                <a:latin typeface="Courier"/>
              </a:rPr>
              <a:t>(viewby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"Organism"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series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cases"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organism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4070A0"/>
                </a:solidFill>
                <a:latin typeface="Courier"/>
              </a:rPr>
              <a:t>"CRAB"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viewby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cases"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topic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 Rates"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(keep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series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(organism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"CRAB"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"Acinetobacter baumanii"</a:t>
            </a:r>
            <a:r>
              <a:rPr>
                <a:latin typeface="Courier"/>
              </a:rPr>
              <a:t>, series))</a:t>
            </a:r>
          </a:p>
          <a:p>
            <a:pPr lvl="0" indent="0">
              <a:buNone/>
            </a:pPr>
            <a:r>
              <a:rPr>
                <a:latin typeface="Courier"/>
              </a:rPr>
              <a:t>dat_mdrgn_plot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dat_mdrgn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angle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vjust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 - Carbapenem-Resistant GNB"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gghighlight</a:t>
            </a:r>
            <a:r>
              <a:rPr>
                <a:latin typeface="Courier"/>
              </a:rPr>
              <a:t>(series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"Acinetobacter baumanii"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a24_demo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Animated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(magick)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(gganimate)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(maps)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respi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"/Users/mattz/Documents/GitHub/shea24_demo/Outpatient_Respiratory_Illness_Activity_Map_20240401.csv"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region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tolower</a:t>
            </a:r>
            <a:r>
              <a:rPr>
                <a:latin typeface="Courier"/>
              </a:rPr>
              <a:t>(state))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separate</a:t>
            </a:r>
            <a:r>
              <a:rPr>
                <a:latin typeface="Courier"/>
              </a:rPr>
              <a:t>(activity_level, </a:t>
            </a:r>
            <a:r>
              <a:rPr>
                <a:solidFill>
                  <a:srgbClr val="7D9029"/>
                </a:solidFill>
                <a:latin typeface="Courier"/>
              </a:rPr>
              <a:t>into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880000"/>
                </a:solidFill>
                <a:latin typeface="Courier"/>
              </a:rPr>
              <a:t>NA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"level"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sep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 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level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(level))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(season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"2022-2023"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states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map_data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"state"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region_dat_respi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(states, respi, </a:t>
            </a:r>
            <a:r>
              <a:rPr>
                <a:solidFill>
                  <a:srgbClr val="7D9029"/>
                </a:solidFill>
                <a:latin typeface="Courier"/>
              </a:rPr>
              <a:t>by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"region"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gif_a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region_dat_respi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(.,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(long, lat,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group))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geom_polygon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level),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alpha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"white"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geom_polygon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states,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"black"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NA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scale_fill_gradientn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terrain.colors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theme_void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transition_time</a:t>
            </a:r>
            <a:r>
              <a:rPr>
                <a:latin typeface="Courier"/>
              </a:rPr>
              <a:t>(week)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"Respiratory Infection Activity 22-23 Season: Week {frame_time}"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  <a:br/>
            <a:br/>
            <a:r>
              <a:rPr>
                <a:latin typeface="Courier"/>
              </a:rPr>
              <a:t>gif_a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animate</a:t>
            </a:r>
            <a:r>
              <a:rPr>
                <a:latin typeface="Courier"/>
              </a:rPr>
              <a:t>(gif_a,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700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480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gif_b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region_dat_respi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filter(!is.na(value)) %&gt;%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level))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"National Value"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element_blank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transition_time</a:t>
            </a:r>
            <a:r>
              <a:rPr>
                <a:latin typeface="Courier"/>
              </a:rPr>
              <a:t>(week)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enter_fade() + exit_shrink() + ease_aes('sine-in-out')</a:t>
            </a:r>
            <a:br/>
            <a:br/>
            <a:r>
              <a:rPr>
                <a:latin typeface="Courier"/>
              </a:rPr>
              <a:t>gif_b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animate</a:t>
            </a:r>
            <a:r>
              <a:rPr>
                <a:latin typeface="Courier"/>
              </a:rPr>
              <a:t>(gif_b,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600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480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a_mgif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image_read</a:t>
            </a:r>
            <a:r>
              <a:rPr>
                <a:latin typeface="Courier"/>
              </a:rPr>
              <a:t>(gif_a)</a:t>
            </a:r>
            <a:br/>
            <a:r>
              <a:rPr>
                <a:latin typeface="Courier"/>
              </a:rPr>
              <a:t>b_mgif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image_read</a:t>
            </a:r>
            <a:r>
              <a:rPr>
                <a:latin typeface="Courier"/>
              </a:rPr>
              <a:t>(gif_b)</a:t>
            </a:r>
            <a:br/>
            <a:br/>
            <a:r>
              <a:rPr>
                <a:latin typeface="Courier"/>
              </a:rPr>
              <a:t>new_gif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image_append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(a_mgif[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], b_mgif[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(i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95</a:t>
            </a:r>
            <a:r>
              <a:rPr>
                <a:latin typeface="Courier"/>
              </a:rPr>
              <a:t>) {</a:t>
            </a:r>
            <a:br/>
            <a:r>
              <a:rPr>
                <a:latin typeface="Courier"/>
              </a:rPr>
              <a:t>    combined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image_append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(a_mgif[i], b_mgif[i]))</a:t>
            </a:r>
            <a:br/>
            <a:r>
              <a:rPr>
                <a:latin typeface="Courier"/>
              </a:rPr>
              <a:t>    new_gif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(new_gif, combined)</a:t>
            </a:r>
            <a:br/>
            <a:r>
              <a:rPr>
                <a:latin typeface="Courier"/>
              </a:rPr>
              <a:t>}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2"/>
              </a:rPr>
              <a:t>http://rmarkdown.rstudio.com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Knit</a:t>
            </a:r>
            <a:r>
              <a:rPr/>
              <a:t> button a document will be generated that includes both content as well as the output of any embedded R code chunks within the document.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a24_demo_files/figure-pptx/unnamed-chunk-20-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8229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(gtsummary)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(marginaleffects)</a:t>
            </a:r>
            <a:br/>
            <a:br/>
            <a:r>
              <a:rPr>
                <a:latin typeface="Courier"/>
              </a:rPr>
              <a:t>latitude_by_states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states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(region)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summarise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mean_lat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(lat))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vaccination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"/Users/mattz/Documents/GitHub/shea24_demo/Vaccination_Coverage_among_Health_Care_Personnel_20240401.csv"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substr</a:t>
            </a:r>
            <a:r>
              <a:rPr>
                <a:latin typeface="Courier"/>
              </a:rPr>
              <a:t>(season,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region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tolower</a:t>
            </a:r>
            <a:r>
              <a:rPr>
                <a:latin typeface="Courier"/>
              </a:rPr>
              <a:t>(geography))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(latitude_by_states, </a:t>
            </a:r>
            <a:r>
              <a:rPr>
                <a:solidFill>
                  <a:srgbClr val="7D9029"/>
                </a:solidFill>
                <a:latin typeface="Courier"/>
              </a:rPr>
              <a:t>by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latitude =</a:t>
            </a:r>
            <a:r>
              <a:rPr>
                <a:latin typeface="Courier"/>
              </a:rPr>
              <a:t> mean_lat)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(personnel_type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Health Care Personnel"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model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(estimate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year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latitude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personnel_type, </a:t>
            </a:r>
            <a:r>
              <a:rPr>
                <a:solidFill>
                  <a:srgbClr val="7D9029"/>
                </a:solidFill>
                <a:latin typeface="Courier"/>
              </a:rPr>
              <a:t>dat =</a:t>
            </a:r>
            <a:r>
              <a:rPr>
                <a:latin typeface="Courier"/>
              </a:rPr>
              <a:t> vaccination)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tbl_regression</a:t>
            </a:r>
            <a:r>
              <a:rPr>
                <a:latin typeface="Courier"/>
              </a:rPr>
              <a:t>(model)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plot_predictions</a:t>
            </a:r>
            <a:r>
              <a:rPr>
                <a:latin typeface="Courier"/>
              </a:rPr>
              <a:t>(model, </a:t>
            </a:r>
            <a:r>
              <a:rPr>
                <a:solidFill>
                  <a:srgbClr val="7D9029"/>
                </a:solidFill>
                <a:latin typeface="Courier"/>
              </a:rPr>
              <a:t>condition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"Estimated Proportion: Vaccine Compliance"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"Estimated Vaccine Compliance by 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pic>
        <p:nvPicPr>
          <p:cNvPr descr="shea24_demo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Else?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-Tons of styles, themes, fonts -Combine different plots with patchwork -Creae interactive graphs, hover over to reveal specific information (ggplotly, shiny) -Choose a color pallet from the Metropolitan Museum of Art (metbrewer)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-Code-based data manipulations and visualization is highly flexible -Tons of great free-to-use, open-source packages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-Start with the basics (</a:t>
            </a:r>
            <a:r>
              <a:rPr>
                <a:hlinkClick r:id="rId2"/>
              </a:rPr>
              <a:t>https://r4ds.had.co.nz</a:t>
            </a:r>
            <a:r>
              <a:rPr/>
              <a:t>) -If you have a problem, someone has probably figured it out (</a:t>
            </a:r>
            <a:r>
              <a:rPr>
                <a:hlinkClick r:id="rId3"/>
              </a:rPr>
              <a:t>https://stackoverflow.com</a:t>
            </a:r>
            <a:r>
              <a:rPr/>
              <a:t>) -Lots of great videos and lectures available - -This presentation is available as an RMD file (R MarkDown File)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rapid overview of R</a:t>
            </a:r>
          </a:p>
          <a:p>
            <a:pPr lvl="0"/>
            <a:r>
              <a:rPr/>
              <a:t>Importing and manipulating data</a:t>
            </a:r>
          </a:p>
          <a:p>
            <a:pPr lvl="0"/>
            <a:r>
              <a:rPr/>
              <a:t>Visualizing data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</a:t>
            </a:r>
            <a:r>
              <a:rPr>
                <a:hlinkClick r:id="rId2"/>
              </a:rPr>
              <a:t>https://www.cdc.gov/hai/eip/haicviz.html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is a programming language useful for</a:t>
            </a:r>
          </a:p>
          <a:p>
            <a:pPr lvl="1"/>
            <a:r>
              <a:rPr/>
              <a:t>data</a:t>
            </a:r>
          </a:p>
          <a:p>
            <a:pPr lvl="1"/>
            <a:r>
              <a:rPr/>
              <a:t>data visualization</a:t>
            </a:r>
          </a:p>
          <a:p>
            <a:pPr lvl="1"/>
            <a:r>
              <a:rPr/>
              <a:t>statistics</a:t>
            </a:r>
          </a:p>
          <a:p>
            <a:pPr lvl="0"/>
            <a:r>
              <a:rPr/>
              <a:t>Typically used with a software interface</a:t>
            </a:r>
          </a:p>
          <a:p>
            <a:pPr lvl="1"/>
            <a:r>
              <a:rPr/>
              <a:t>RStudio</a:t>
            </a:r>
          </a:p>
          <a:p>
            <a:pPr lvl="1"/>
            <a:r>
              <a:rPr/>
              <a:t>VScode</a:t>
            </a:r>
          </a:p>
          <a:p>
            <a:pPr lvl="0"/>
            <a:r>
              <a:rPr/>
              <a:t>Community derived “packages”</a:t>
            </a:r>
          </a:p>
          <a:p>
            <a:pPr lvl="0"/>
            <a:r>
              <a:rPr/>
              <a:t>Resources: R for Data Science </a:t>
            </a:r>
            <a:r>
              <a:rPr>
                <a:hlinkClick r:id="rId2"/>
              </a:rPr>
              <a:t>https://r4ds.had.co.nz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use a code-based approach to data manipulation? -Reproducible -Easy to share -Infinitely modifiable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-Download and install R -Download and install R Studio (or alternative) -Run scripts -R Script -R Markdown -Version control and collaboration via Github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-let’s load some packages -“tidyverse” is an open source collection of packages for working with data -“dplyr” is a set of functions for data manipulation -“ggplot2” is a system for creating graphics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(dplyr)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(ggplot2)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(gt)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-Imagine your data is water -Through a series of pipes ( %&gt;% ) you can -transform your data -feed data to generate different products</a:t>
            </a:r>
          </a:p>
          <a:p>
            <a:pPr lvl="0" indent="0" marL="0">
              <a:buNone/>
            </a:pPr>
            <a:r>
              <a:rPr/>
              <a:t>data %&gt;% new_data %&gt;% tables data %&gt;% different_data %&gt;% figures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Loading 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-Loading example data from CDC HAIC-Viz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"/Users/mattz/Documents/GitHub/shea24_demo/HAICViz_-_CDI_20240214.csv"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(topic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 rates (cases per 100,000)"</a:t>
            </a:r>
            <a:r>
              <a:rPr>
                <a:latin typeface="Courier"/>
              </a:rPr>
              <a:t>, series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"Community-associated"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|</a:t>
            </a:r>
            <a:br/>
            <a:r>
              <a:rPr>
                <a:latin typeface="Courier"/>
              </a:rPr>
              <a:t>        series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"Healthcare-associated"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(dat_cdiff)</a:t>
            </a:r>
          </a:p>
          <a:p>
            <a:pPr lvl="0" indent="0">
              <a:buNone/>
            </a:pPr>
            <a:r>
              <a:rPr>
                <a:latin typeface="Courier"/>
              </a:rPr>
              <a:t>##   year_name                          topic view_by  grouping
## 1      2011 Case rates (cases per 100,000)   Total Epi Class
## 2      2012 Case rates (cases per 100,000)   Total Epi Class
## 3      2013 Case rates (cases per 100,000)   Total Epi Class
## 4      2014 Case rates (cases per 100,000)   Total Epi Class
## 5      2015 Case rates (cases per 100,000)   Total Epi Class
## 6      2016 Case rates (cases per 100,000)   Total Epi Class
##                 series value
## 1 Community-associated 48.16
## 2 Community-associated 52.88
## 3 Community-associated 55.75
## 4 Community-associated 57.83
## 5 Community-associated 65.81
## 6 Community-associated 67.20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SHEA Spring 2024 Data Visualization Demo</dc:title>
  <dc:creator>Matthew Ziegler</dc:creator>
  <cp:keywords/>
  <dcterms:created xsi:type="dcterms:W3CDTF">2024-04-01T23:17:01Z</dcterms:created>
  <dcterms:modified xsi:type="dcterms:W3CDTF">2024-04-01T23:17:01Z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2024-03-26</vt:lpwstr>
  </property>
  <property fmtid="{D5CDD505-2E9C-101B-9397-08002B2CF9AE}" pid="3" name="output">
    <vt:lpwstr>powerpoint_presentation</vt:lpwstr>
  </property>
</Properties>
</file>